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Lst>
  <p:notesMasterIdLst>
    <p:notesMasterId r:id="rId17"/>
  </p:notesMasterIdLst>
  <p:sldIdLst>
    <p:sldId id="256" r:id="rId2"/>
    <p:sldId id="278" r:id="rId3"/>
    <p:sldId id="259" r:id="rId4"/>
    <p:sldId id="279" r:id="rId5"/>
    <p:sldId id="264" r:id="rId6"/>
    <p:sldId id="265" r:id="rId7"/>
    <p:sldId id="271" r:id="rId8"/>
    <p:sldId id="272" r:id="rId9"/>
    <p:sldId id="275" r:id="rId10"/>
    <p:sldId id="274" r:id="rId11"/>
    <p:sldId id="280" r:id="rId12"/>
    <p:sldId id="281" r:id="rId13"/>
    <p:sldId id="282" r:id="rId14"/>
    <p:sldId id="276" r:id="rId15"/>
    <p:sldId id="273"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343610c69d78ca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14" autoAdjust="0"/>
    <p:restoredTop sz="94610"/>
  </p:normalViewPr>
  <p:slideViewPr>
    <p:cSldViewPr snapToGrid="0" snapToObjects="1">
      <p:cViewPr varScale="1">
        <p:scale>
          <a:sx n="72" d="100"/>
          <a:sy n="72" d="100"/>
        </p:scale>
        <p:origin x="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787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341999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smtClean="0"/>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accent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4758218"/>
      </p:ext>
    </p:extLst>
  </p:cSld>
  <p:clrMapOvr>
    <a:masterClrMapping/>
  </p:clrMapOvr>
  <p:transition spd="slow">
    <p:push dir="u"/>
  </p:transition>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3015995"/>
      </p:ext>
    </p:extLst>
  </p:cSld>
  <p:clrMapOvr>
    <a:masterClrMapping/>
  </p:clrMapOvr>
  <p:transition spd="slow">
    <p:push dir="u"/>
  </p:transition>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smtClean="0"/>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30126253"/>
      </p:ext>
    </p:extLst>
  </p:cSld>
  <p:clrMapOvr>
    <a:masterClrMapping/>
  </p:clrMapOvr>
  <p:transition spd="slow">
    <p:push dir="u"/>
  </p:transition>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smtClean="0"/>
              <a:t>Click to edit Master title style</a:t>
            </a:r>
            <a:endParaRPr lang="en-US" dirty="0"/>
          </a:p>
        </p:txBody>
      </p:sp>
      <p:sp>
        <p:nvSpPr>
          <p:cNvPr id="14" name="Text Placeholder 3"/>
          <p:cNvSpPr>
            <a:spLocks noGrp="1"/>
          </p:cNvSpPr>
          <p:nvPr>
            <p:ph type="body" sz="half" idx="13"/>
          </p:nvPr>
        </p:nvSpPr>
        <p:spPr>
          <a:xfrm>
            <a:off x="2316481" y="4525409"/>
            <a:ext cx="8735579" cy="410609"/>
          </a:xfrm>
        </p:spPr>
        <p:txBody>
          <a:bodyPr anchor="t">
            <a:normAutofit/>
          </a:bodyPr>
          <a:lstStyle>
            <a:lvl1pPr marL="0" indent="0">
              <a:buNone/>
              <a:defRPr lang="en-US" sz="1680" b="0" i="0" kern="1200" cap="small" dirty="0">
                <a:solidFill>
                  <a:schemeClr val="accent1"/>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9" name="TextBox 8"/>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4640" dirty="0"/>
              <a:t>“</a:t>
            </a:r>
          </a:p>
        </p:txBody>
      </p:sp>
      <p:sp>
        <p:nvSpPr>
          <p:cNvPr id="13" name="TextBox 12"/>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2419918479"/>
      </p:ext>
    </p:extLst>
  </p:cSld>
  <p:clrMapOvr>
    <a:masterClrMapping/>
  </p:clrMapOvr>
  <p:transition spd="slow">
    <p:push dir="u"/>
  </p:transition>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71163739"/>
      </p:ext>
    </p:extLst>
  </p:cSld>
  <p:clrMapOvr>
    <a:masterClrMapping/>
  </p:clrMapOvr>
  <p:transition spd="slow">
    <p:push dir="u"/>
  </p:transition>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smtClean="0"/>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4/25/2024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3988545"/>
      </p:ext>
    </p:extLst>
  </p:cSld>
  <p:clrMapOvr>
    <a:masterClrMapping/>
  </p:clrMapOvr>
  <p:transition spd="slow">
    <p:push dir="u"/>
  </p:transition>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smtClean="0"/>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4/25/2024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95969601"/>
      </p:ext>
    </p:extLst>
  </p:cSld>
  <p:clrMapOvr>
    <a:masterClrMapping/>
  </p:clrMapOvr>
  <p:transition spd="slow">
    <p:push dir="u"/>
  </p:transition>
  <p:timing>
    <p:tnLst>
      <p:par>
        <p:cTn id="1" dur="indefinite" restart="never" nodeType="tmRoot"/>
      </p:par>
    </p:tnLst>
  </p:timing>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5697307"/>
      </p:ext>
    </p:extLst>
  </p:cSld>
  <p:clrMapOvr>
    <a:masterClrMapping/>
  </p:clrMapOvr>
  <p:transition spd="slow">
    <p:push dir="u"/>
  </p:transition>
  <p:timing>
    <p:tnLst>
      <p:par>
        <p:cTn id="1" dur="indefinite" restart="never" nodeType="tmRoot"/>
      </p:par>
    </p:tn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4647809"/>
      </p:ext>
    </p:extLst>
  </p:cSld>
  <p:clrMapOvr>
    <a:masterClrMapping/>
  </p:clrMapOvr>
  <p:transition spd="slow">
    <p:push dir="u"/>
  </p:transition>
  <p:timing>
    <p:tnLst>
      <p:par>
        <p:cTn id="1" dur="indefinite" restart="never" nodeType="tmRoot"/>
      </p:par>
    </p:tn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80551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96648211"/>
      </p:ext>
    </p:extLst>
  </p:cSld>
  <p:clrMapOvr>
    <a:masterClrMapping/>
  </p:clrMapOvr>
  <p:transition spd="slow">
    <p:push dir="u"/>
  </p:transition>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359617"/>
      </p:ext>
    </p:extLst>
  </p:cSld>
  <p:clrMapOvr>
    <a:masterClrMapping/>
  </p:clrMapOvr>
  <p:transition spd="slow">
    <p:push dir="u"/>
  </p:transition>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62423653"/>
      </p:ext>
    </p:extLst>
  </p:cSld>
  <p:clrMapOvr>
    <a:masterClrMapping/>
  </p:clrMapOvr>
  <p:transition spd="slow">
    <p:push dir="u"/>
  </p:transition>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4/25/2024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59230618"/>
      </p:ext>
    </p:extLst>
  </p:cSld>
  <p:clrMapOvr>
    <a:masterClrMapping/>
  </p:clrMapOvr>
  <p:transition spd="slow">
    <p:push dir="u"/>
  </p:transition>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4/25/2024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32238557"/>
      </p:ext>
    </p:extLst>
  </p:cSld>
  <p:clrMapOvr>
    <a:masterClrMapping/>
  </p:clrMapOvr>
  <p:transition spd="slow">
    <p:push dir="u"/>
  </p:transition>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4/25/2024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50056720"/>
      </p:ext>
    </p:extLst>
  </p:cSld>
  <p:clrMapOvr>
    <a:masterClrMapping/>
  </p:clrMapOvr>
  <p:transition spd="slow">
    <p:push dir="u"/>
  </p:transition>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4081277" cy="1737360"/>
          </a:xfrm>
        </p:spPr>
        <p:txBody>
          <a:bodyPr anchor="b"/>
          <a:lstStyle>
            <a:lvl1pPr algn="l">
              <a:defRPr sz="2880" b="0"/>
            </a:lvl1pPr>
          </a:lstStyle>
          <a:p>
            <a:r>
              <a:rPr lang="en-US" smtClean="0"/>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385945"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4/25/2024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13392867"/>
      </p:ext>
    </p:extLst>
  </p:cSld>
  <p:clrMapOvr>
    <a:masterClrMapping/>
  </p:clrMapOvr>
  <p:transition spd="slow">
    <p:push dir="u"/>
  </p:transition>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114648936"/>
      </p:ext>
    </p:extLst>
  </p:cSld>
  <p:clrMapOvr>
    <a:masterClrMapping/>
  </p:clrMapOvr>
  <p:transition spd="slow">
    <p:push dir="u"/>
  </p:transition>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1033081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90298CD5-6C1E-4009-B41F-6DF62E31D3BE}" type="datetimeFigureOut">
              <a:rPr lang="en-US" smtClean="0"/>
              <a:pPr/>
              <a:t>4/25/2024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09527432"/>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Lst>
  <p:transition spd="slow">
    <p:push dir="u"/>
  </p:transition>
  <p:timing>
    <p:tnLst>
      <p:par>
        <p:cTn id="1" dur="indefinite" restart="never" nodeType="tmRoot"/>
      </p:par>
    </p:tnLst>
  </p:timing>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9.jpe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9666" y="0"/>
            <a:ext cx="7431001" cy="8245435"/>
          </a:xfrm>
          <a:prstGeom prst="rect">
            <a:avLst/>
          </a:prstGeom>
        </p:spPr>
      </p:pic>
      <p:sp>
        <p:nvSpPr>
          <p:cNvPr id="5" name="Text 1"/>
          <p:cNvSpPr/>
          <p:nvPr/>
        </p:nvSpPr>
        <p:spPr>
          <a:xfrm>
            <a:off x="833199" y="2456855"/>
            <a:ext cx="7477601" cy="1916430"/>
          </a:xfrm>
          <a:prstGeom prst="rect">
            <a:avLst/>
          </a:prstGeom>
          <a:noFill/>
          <a:ln/>
        </p:spPr>
        <p:txBody>
          <a:bodyPr wrap="square" rtlCol="0" anchor="t"/>
          <a:lstStyle/>
          <a:p>
            <a:pPr marL="0" indent="0">
              <a:lnSpc>
                <a:spcPts val="7545"/>
              </a:lnSpc>
              <a:buNone/>
            </a:pPr>
            <a:r>
              <a:rPr lang="en-US" sz="6036" dirty="0">
                <a:solidFill>
                  <a:srgbClr val="FFFFFF"/>
                </a:solidFill>
                <a:latin typeface="Roboto" pitchFamily="34" charset="0"/>
                <a:ea typeface="Roboto" pitchFamily="34" charset="-122"/>
                <a:cs typeface="Roboto" pitchFamily="34" charset="-120"/>
              </a:rPr>
              <a:t>Sports Basics: IPL 2024 Special Edition</a:t>
            </a:r>
            <a:endParaRPr lang="en-US" sz="6036" dirty="0"/>
          </a:p>
        </p:txBody>
      </p:sp>
      <p:sp>
        <p:nvSpPr>
          <p:cNvPr id="6" name="Text 2"/>
          <p:cNvSpPr/>
          <p:nvPr/>
        </p:nvSpPr>
        <p:spPr>
          <a:xfrm>
            <a:off x="833199" y="4706541"/>
            <a:ext cx="7477601" cy="1066205"/>
          </a:xfrm>
          <a:prstGeom prst="rect">
            <a:avLst/>
          </a:prstGeom>
          <a:noFill/>
          <a:ln/>
        </p:spPr>
        <p:txBody>
          <a:bodyPr wrap="square" rtlCol="0" anchor="t"/>
          <a:lstStyle/>
          <a:p>
            <a:pPr marL="0" indent="0">
              <a:lnSpc>
                <a:spcPts val="2799"/>
              </a:lnSpc>
              <a:buNone/>
            </a:pPr>
            <a:r>
              <a:rPr lang="en-US" sz="1750" dirty="0">
                <a:latin typeface="Roboto" pitchFamily="34" charset="0"/>
                <a:ea typeface="Roboto" pitchFamily="34" charset="-122"/>
                <a:cs typeface="Roboto" pitchFamily="34" charset="-120"/>
              </a:rPr>
              <a:t> Welcome to the IPL 2024 Special Edition of Sports Basics Magazine! Get ready for an in-depth look at the latest trends, insights, and storylines from the world's most exciting T20 cricket league</a:t>
            </a:r>
            <a:r>
              <a:rPr lang="en-US" sz="1750" dirty="0" smtClean="0">
                <a:solidFill>
                  <a:srgbClr val="CFD0D8"/>
                </a:solidFill>
                <a:latin typeface="Roboto" pitchFamily="34" charset="0"/>
                <a:ea typeface="Roboto" pitchFamily="34" charset="-122"/>
                <a:cs typeface="Roboto" pitchFamily="34" charset="-120"/>
              </a:rPr>
              <a:t>.</a:t>
            </a:r>
          </a:p>
          <a:p>
            <a:pPr marL="0" indent="0">
              <a:lnSpc>
                <a:spcPts val="2799"/>
              </a:lnSpc>
              <a:buNone/>
            </a:pPr>
            <a:r>
              <a:rPr lang="en-US" sz="1750" dirty="0">
                <a:solidFill>
                  <a:srgbClr val="CFD0D8"/>
                </a:solidFill>
                <a:latin typeface="Roboto" pitchFamily="34" charset="0"/>
                <a:ea typeface="Roboto" pitchFamily="34" charset="-122"/>
              </a:rPr>
              <a:t> </a:t>
            </a:r>
            <a:r>
              <a:rPr lang="en-US" sz="1750" dirty="0" smtClean="0">
                <a:solidFill>
                  <a:srgbClr val="CFD0D8"/>
                </a:solidFill>
                <a:latin typeface="Roboto" pitchFamily="34" charset="0"/>
                <a:ea typeface="Roboto" pitchFamily="34" charset="-122"/>
              </a:rPr>
              <a:t>                                                                </a:t>
            </a:r>
          </a:p>
          <a:p>
            <a:pPr marL="0" indent="0">
              <a:lnSpc>
                <a:spcPts val="2799"/>
              </a:lnSpc>
              <a:buNone/>
            </a:pPr>
            <a:r>
              <a:rPr lang="en-US" sz="1750" dirty="0">
                <a:latin typeface="Roboto" pitchFamily="34" charset="0"/>
                <a:ea typeface="Roboto" pitchFamily="34" charset="-122"/>
              </a:rPr>
              <a:t> </a:t>
            </a:r>
            <a:r>
              <a:rPr lang="en-US" sz="1750" dirty="0" smtClean="0">
                <a:latin typeface="Roboto" pitchFamily="34" charset="0"/>
                <a:ea typeface="Roboto" pitchFamily="34" charset="-122"/>
              </a:rPr>
              <a:t>                                                                    BY</a:t>
            </a:r>
          </a:p>
          <a:p>
            <a:pPr marL="0" indent="0">
              <a:lnSpc>
                <a:spcPts val="2799"/>
              </a:lnSpc>
              <a:buNone/>
            </a:pPr>
            <a:r>
              <a:rPr lang="en-US" sz="1750" dirty="0">
                <a:latin typeface="Roboto" pitchFamily="34" charset="0"/>
                <a:ea typeface="Roboto" pitchFamily="34" charset="-122"/>
              </a:rPr>
              <a:t> </a:t>
            </a:r>
            <a:r>
              <a:rPr lang="en-US" sz="1750" dirty="0" smtClean="0">
                <a:latin typeface="Roboto" pitchFamily="34" charset="0"/>
                <a:ea typeface="Roboto" pitchFamily="34" charset="-122"/>
              </a:rPr>
              <a:t>                                                        V SUSHMA DEVI</a:t>
            </a:r>
            <a:endParaRPr lang="en-US" sz="175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1662" y="388703"/>
            <a:ext cx="1901524" cy="1901524"/>
          </a:xfrm>
          <a:prstGeom prst="rect">
            <a:avLst/>
          </a:prstGeom>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7241" y="622243"/>
            <a:ext cx="967636" cy="63671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177" t="21420" r="25170" b="12544"/>
          <a:stretch/>
        </p:blipFill>
        <p:spPr>
          <a:xfrm>
            <a:off x="2428454" y="3583388"/>
            <a:ext cx="7252255" cy="4104215"/>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257" t="21538" r="24723" b="33215"/>
          <a:stretch/>
        </p:blipFill>
        <p:spPr>
          <a:xfrm>
            <a:off x="1873522" y="238540"/>
            <a:ext cx="8362121" cy="3344848"/>
          </a:xfrm>
          <a:prstGeom prst="rect">
            <a:avLst/>
          </a:prstGeom>
        </p:spPr>
      </p:pic>
    </p:spTree>
    <p:extLst>
      <p:ext uri="{BB962C8B-B14F-4D97-AF65-F5344CB8AC3E}">
        <p14:creationId xmlns:p14="http://schemas.microsoft.com/office/powerpoint/2010/main" val="347491609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341" t="21677" r="23860" b="13645"/>
          <a:stretch/>
        </p:blipFill>
        <p:spPr>
          <a:xfrm>
            <a:off x="516834" y="821634"/>
            <a:ext cx="12561335" cy="683812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4080" y="652670"/>
            <a:ext cx="921397" cy="606287"/>
          </a:xfrm>
          <a:prstGeom prst="rect">
            <a:avLst/>
          </a:prstGeom>
        </p:spPr>
      </p:pic>
    </p:spTree>
    <p:extLst>
      <p:ext uri="{BB962C8B-B14F-4D97-AF65-F5344CB8AC3E}">
        <p14:creationId xmlns:p14="http://schemas.microsoft.com/office/powerpoint/2010/main" val="354729524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473" t="56017" r="42145" b="26737"/>
          <a:stretch/>
        </p:blipFill>
        <p:spPr>
          <a:xfrm>
            <a:off x="586666" y="807363"/>
            <a:ext cx="8512644" cy="1705971"/>
          </a:xfrm>
          <a:prstGeom prst="rect">
            <a:avLst/>
          </a:prstGeom>
        </p:spPr>
      </p:pic>
      <p:sp>
        <p:nvSpPr>
          <p:cNvPr id="3" name="TextBox 2"/>
          <p:cNvSpPr txBox="1"/>
          <p:nvPr/>
        </p:nvSpPr>
        <p:spPr>
          <a:xfrm>
            <a:off x="848140" y="178745"/>
            <a:ext cx="4076966" cy="707886"/>
          </a:xfrm>
          <a:prstGeom prst="rect">
            <a:avLst/>
          </a:prstGeom>
          <a:noFill/>
        </p:spPr>
        <p:txBody>
          <a:bodyPr wrap="square" rtlCol="0">
            <a:spAutoFit/>
          </a:bodyPr>
          <a:lstStyle/>
          <a:p>
            <a:r>
              <a:rPr lang="en-US" sz="2000" b="1" dirty="0" smtClean="0"/>
              <a:t>Power Hitters /Opener ‘s batting Analysis</a:t>
            </a:r>
            <a:endParaRPr lang="en-US" sz="2000"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211" t="59875" r="48234" b="26065"/>
          <a:stretch/>
        </p:blipFill>
        <p:spPr>
          <a:xfrm>
            <a:off x="648675" y="2891090"/>
            <a:ext cx="8388626" cy="1558260"/>
          </a:xfrm>
          <a:prstGeom prst="rect">
            <a:avLst/>
          </a:prstGeom>
        </p:spPr>
      </p:pic>
      <p:sp>
        <p:nvSpPr>
          <p:cNvPr id="6" name="Rectangle 5"/>
          <p:cNvSpPr/>
          <p:nvPr/>
        </p:nvSpPr>
        <p:spPr>
          <a:xfrm>
            <a:off x="1165023" y="2544941"/>
            <a:ext cx="4466287" cy="369332"/>
          </a:xfrm>
          <a:prstGeom prst="rect">
            <a:avLst/>
          </a:prstGeom>
        </p:spPr>
        <p:txBody>
          <a:bodyPr wrap="none">
            <a:spAutoFit/>
          </a:bodyPr>
          <a:lstStyle/>
          <a:p>
            <a:r>
              <a:rPr lang="en-US" b="1" dirty="0"/>
              <a:t>Anchors/Middle order batting Analysis</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9621" t="51042" r="49388" b="37418"/>
          <a:stretch/>
        </p:blipFill>
        <p:spPr>
          <a:xfrm>
            <a:off x="648675" y="4839585"/>
            <a:ext cx="7588157" cy="120100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9474" t="65315" r="56252" b="19738"/>
          <a:stretch/>
        </p:blipFill>
        <p:spPr>
          <a:xfrm>
            <a:off x="643971" y="6669206"/>
            <a:ext cx="5714721" cy="1401212"/>
          </a:xfrm>
          <a:prstGeom prst="rect">
            <a:avLst/>
          </a:prstGeom>
        </p:spPr>
      </p:pic>
      <p:sp>
        <p:nvSpPr>
          <p:cNvPr id="9" name="TextBox 8"/>
          <p:cNvSpPr txBox="1"/>
          <p:nvPr/>
        </p:nvSpPr>
        <p:spPr>
          <a:xfrm>
            <a:off x="1079043" y="4525276"/>
            <a:ext cx="3884397" cy="400110"/>
          </a:xfrm>
          <a:prstGeom prst="rect">
            <a:avLst/>
          </a:prstGeom>
          <a:noFill/>
        </p:spPr>
        <p:txBody>
          <a:bodyPr wrap="none" rtlCol="0">
            <a:spAutoFit/>
          </a:bodyPr>
          <a:lstStyle/>
          <a:p>
            <a:r>
              <a:rPr lang="en-US" sz="2000" b="1" dirty="0" smtClean="0"/>
              <a:t>Fast Bowler’s bowling Analysis</a:t>
            </a:r>
            <a:endParaRPr lang="en-US" sz="2000" b="1" dirty="0"/>
          </a:p>
        </p:txBody>
      </p:sp>
      <p:sp>
        <p:nvSpPr>
          <p:cNvPr id="10" name="TextBox 9"/>
          <p:cNvSpPr txBox="1"/>
          <p:nvPr/>
        </p:nvSpPr>
        <p:spPr>
          <a:xfrm>
            <a:off x="1309875" y="6154842"/>
            <a:ext cx="3422732" cy="400110"/>
          </a:xfrm>
          <a:prstGeom prst="rect">
            <a:avLst/>
          </a:prstGeom>
          <a:noFill/>
        </p:spPr>
        <p:txBody>
          <a:bodyPr wrap="none" rtlCol="0">
            <a:spAutoFit/>
          </a:bodyPr>
          <a:lstStyle/>
          <a:p>
            <a:r>
              <a:rPr lang="en-US" sz="2000" b="1" dirty="0" smtClean="0"/>
              <a:t>Spinner’s bowling Analysis</a:t>
            </a:r>
            <a:endParaRPr lang="en-US" sz="2000" b="1"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10464" y="706420"/>
            <a:ext cx="769039" cy="506034"/>
          </a:xfrm>
          <a:prstGeom prst="rect">
            <a:avLst/>
          </a:prstGeom>
        </p:spPr>
      </p:pic>
    </p:spTree>
    <p:extLst>
      <p:ext uri="{BB962C8B-B14F-4D97-AF65-F5344CB8AC3E}">
        <p14:creationId xmlns:p14="http://schemas.microsoft.com/office/powerpoint/2010/main" val="422609935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0243" y="226151"/>
            <a:ext cx="2868093" cy="400110"/>
          </a:xfrm>
          <a:prstGeom prst="rect">
            <a:avLst/>
          </a:prstGeom>
          <a:noFill/>
        </p:spPr>
        <p:txBody>
          <a:bodyPr wrap="none" rtlCol="0">
            <a:spAutoFit/>
          </a:bodyPr>
          <a:lstStyle/>
          <a:p>
            <a:r>
              <a:rPr lang="en-US" sz="2000" b="1" dirty="0" smtClean="0"/>
              <a:t>All Rounder’s Analysis</a:t>
            </a:r>
            <a:endParaRPr lang="en-US" sz="2000" b="1"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397" t="59171" r="49683" b="16224"/>
          <a:stretch/>
        </p:blipFill>
        <p:spPr>
          <a:xfrm>
            <a:off x="1616764" y="1066798"/>
            <a:ext cx="6940925" cy="2405272"/>
          </a:xfrm>
          <a:prstGeom prst="rect">
            <a:avLst/>
          </a:prstGeom>
        </p:spPr>
      </p:pic>
      <p:sp>
        <p:nvSpPr>
          <p:cNvPr id="6" name="TextBox 5"/>
          <p:cNvSpPr txBox="1"/>
          <p:nvPr/>
        </p:nvSpPr>
        <p:spPr>
          <a:xfrm>
            <a:off x="1338470" y="4028661"/>
            <a:ext cx="2425147" cy="400110"/>
          </a:xfrm>
          <a:prstGeom prst="rect">
            <a:avLst/>
          </a:prstGeom>
          <a:noFill/>
        </p:spPr>
        <p:txBody>
          <a:bodyPr wrap="square" rtlCol="0">
            <a:spAutoFit/>
          </a:bodyPr>
          <a:lstStyle/>
          <a:p>
            <a:r>
              <a:rPr lang="en-US" sz="2000" b="1" dirty="0" smtClean="0"/>
              <a:t>Finisher’s Analysis</a:t>
            </a:r>
            <a:endParaRPr lang="en-US" sz="2000" b="1"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737" t="57007" r="52582" b="18857"/>
          <a:stretch/>
        </p:blipFill>
        <p:spPr>
          <a:xfrm>
            <a:off x="1616764" y="4625008"/>
            <a:ext cx="6785114" cy="24435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6070" y="736542"/>
            <a:ext cx="663022" cy="436274"/>
          </a:xfrm>
          <a:prstGeom prst="rect">
            <a:avLst/>
          </a:prstGeom>
        </p:spPr>
      </p:pic>
    </p:spTree>
    <p:extLst>
      <p:ext uri="{BB962C8B-B14F-4D97-AF65-F5344CB8AC3E}">
        <p14:creationId xmlns:p14="http://schemas.microsoft.com/office/powerpoint/2010/main" val="554620826"/>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947651" y="831270"/>
            <a:ext cx="12378881" cy="7201972"/>
          </a:xfrm>
          <a:prstGeom prst="rect">
            <a:avLst/>
          </a:prstGeom>
          <a:noFill/>
        </p:spPr>
        <p:txBody>
          <a:bodyPr wrap="square" rtlCol="0">
            <a:spAutoFit/>
          </a:bodyPr>
          <a:lstStyle/>
          <a:p>
            <a:r>
              <a:rPr lang="en-US" sz="3600" b="1" dirty="0"/>
              <a:t>Some additional </a:t>
            </a:r>
            <a:r>
              <a:rPr lang="en-US" sz="3600" b="1" dirty="0" smtClean="0"/>
              <a:t> </a:t>
            </a:r>
            <a:r>
              <a:rPr lang="en-US" sz="3600" b="1" dirty="0"/>
              <a:t>insights for analyzing IPL 2024 cricket</a:t>
            </a:r>
            <a:r>
              <a:rPr lang="en-US" sz="3600" b="1" dirty="0" smtClean="0"/>
              <a:t>:</a:t>
            </a:r>
          </a:p>
          <a:p>
            <a:endParaRPr lang="en-US" sz="3600" b="1" dirty="0"/>
          </a:p>
          <a:p>
            <a:pPr marL="342900" indent="-342900">
              <a:buAutoNum type="arabicPeriod"/>
            </a:pPr>
            <a:r>
              <a:rPr lang="en-US" b="1" dirty="0" smtClean="0"/>
              <a:t>Match </a:t>
            </a:r>
            <a:r>
              <a:rPr lang="en-US" b="1" dirty="0"/>
              <a:t>Conditions </a:t>
            </a:r>
            <a:r>
              <a:rPr lang="en-US" b="1" dirty="0" smtClean="0"/>
              <a:t>Analysis</a:t>
            </a:r>
            <a:r>
              <a:rPr lang="en-US" sz="1600" dirty="0" smtClean="0"/>
              <a:t>: </a:t>
            </a:r>
            <a:r>
              <a:rPr lang="en-US" sz="1600" dirty="0"/>
              <a:t>Assess the impact of match conditions such as pitch quality, weather, and stadium dimensions on team strategies and player performance. Certain players may excel in specific conditions, influencing team selection and match outcomes</a:t>
            </a:r>
            <a:r>
              <a:rPr lang="en-US" sz="1600" dirty="0" smtClean="0"/>
              <a:t>.</a:t>
            </a:r>
          </a:p>
          <a:p>
            <a:endParaRPr lang="en-US" sz="1600" dirty="0"/>
          </a:p>
          <a:p>
            <a:r>
              <a:rPr lang="en-US" b="1" dirty="0" smtClean="0"/>
              <a:t>2</a:t>
            </a:r>
            <a:r>
              <a:rPr lang="en-US" sz="1600" dirty="0" smtClean="0"/>
              <a:t>. </a:t>
            </a:r>
            <a:r>
              <a:rPr lang="en-US" b="1" dirty="0" smtClean="0"/>
              <a:t>Team </a:t>
            </a:r>
            <a:r>
              <a:rPr lang="en-US" b="1" dirty="0"/>
              <a:t>Dynamics and </a:t>
            </a:r>
            <a:r>
              <a:rPr lang="en-US" b="1" dirty="0" smtClean="0"/>
              <a:t>Strategy</a:t>
            </a:r>
            <a:r>
              <a:rPr lang="en-US" sz="1600" dirty="0" smtClean="0"/>
              <a:t>: </a:t>
            </a:r>
            <a:r>
              <a:rPr lang="en-US" sz="1600" dirty="0"/>
              <a:t>Analyze team dynamics, including leadership styles, team cohesion, and strategic approaches. Understanding how teams adapt their tactics during matches and across the tournament can provide valuable insights into their success</a:t>
            </a:r>
            <a:r>
              <a:rPr lang="en-US" sz="1600" dirty="0" smtClean="0"/>
              <a:t>.</a:t>
            </a:r>
          </a:p>
          <a:p>
            <a:endParaRPr lang="en-US" sz="1600" dirty="0"/>
          </a:p>
          <a:p>
            <a:r>
              <a:rPr lang="en-US" b="1" dirty="0" smtClean="0"/>
              <a:t>3.Injury </a:t>
            </a:r>
            <a:r>
              <a:rPr lang="en-US" b="1" dirty="0"/>
              <a:t>and Fitness </a:t>
            </a:r>
            <a:r>
              <a:rPr lang="en-US" b="1" dirty="0" smtClean="0"/>
              <a:t>Analysis</a:t>
            </a:r>
            <a:r>
              <a:rPr lang="en-US" sz="1600" dirty="0" smtClean="0"/>
              <a:t>: </a:t>
            </a:r>
            <a:r>
              <a:rPr lang="en-US" sz="1600" dirty="0"/>
              <a:t>Monitor player fitness levels and injury reports throughout the tournament. Injuries can significantly impact team performance, especially if key players are sidelined or playing through injuries that affect their form</a:t>
            </a:r>
            <a:r>
              <a:rPr lang="en-US" sz="1600" dirty="0" smtClean="0"/>
              <a:t>.</a:t>
            </a:r>
          </a:p>
          <a:p>
            <a:endParaRPr lang="en-US" sz="1600" dirty="0"/>
          </a:p>
          <a:p>
            <a:r>
              <a:rPr lang="en-US" b="1" dirty="0" smtClean="0"/>
              <a:t>4. Tactical Analysis</a:t>
            </a:r>
            <a:r>
              <a:rPr lang="en-US" b="1" dirty="0"/>
              <a:t> </a:t>
            </a:r>
            <a:r>
              <a:rPr lang="en-US" sz="1600" dirty="0" smtClean="0"/>
              <a:t>: </a:t>
            </a:r>
            <a:r>
              <a:rPr lang="en-US" sz="1600" dirty="0"/>
              <a:t>Explore tactical innovations and trends in IPL 2024, such as innovative batting orders, bowling strategies, and fielding placements. Identifying successful tactical approaches can help anticipate future trends and strategies in the game</a:t>
            </a:r>
            <a:r>
              <a:rPr lang="en-US" sz="1600" dirty="0" smtClean="0"/>
              <a:t>.</a:t>
            </a:r>
          </a:p>
          <a:p>
            <a:endParaRPr lang="en-US" sz="1600" dirty="0"/>
          </a:p>
          <a:p>
            <a:r>
              <a:rPr lang="en-US" b="1" dirty="0" smtClean="0"/>
              <a:t>5. Youth </a:t>
            </a:r>
            <a:r>
              <a:rPr lang="en-US" b="1" dirty="0"/>
              <a:t>and Emerging </a:t>
            </a:r>
            <a:r>
              <a:rPr lang="en-US" b="1" dirty="0" smtClean="0"/>
              <a:t>Talent</a:t>
            </a:r>
            <a:r>
              <a:rPr lang="en-US" sz="1600" dirty="0" smtClean="0"/>
              <a:t>: </a:t>
            </a:r>
            <a:r>
              <a:rPr lang="en-US" sz="1600" dirty="0"/>
              <a:t>Keep an eye on young and emerging players who could make a significant impact on the tournament. Tracking their performances and development throughout the IPL can provide valuable insights into future stars of the game.</a:t>
            </a:r>
          </a:p>
          <a:p>
            <a:endParaRPr lang="en-US" dirty="0"/>
          </a:p>
          <a:p>
            <a:r>
              <a:rPr lang="en-US" b="1" dirty="0" smtClean="0"/>
              <a:t>6.Impact </a:t>
            </a:r>
            <a:r>
              <a:rPr lang="en-US" b="1" dirty="0"/>
              <a:t>of Rule </a:t>
            </a:r>
            <a:r>
              <a:rPr lang="en-US" b="1" dirty="0" smtClean="0"/>
              <a:t>Changes</a:t>
            </a:r>
            <a:r>
              <a:rPr lang="en-US" b="1" dirty="0"/>
              <a:t> </a:t>
            </a:r>
            <a:r>
              <a:rPr lang="en-US" dirty="0" smtClean="0"/>
              <a:t>: </a:t>
            </a:r>
            <a:r>
              <a:rPr lang="en-US" dirty="0"/>
              <a:t>Consider the impact of any rule changes implemented for IPL 2024 on team strategies and player performances. Rule modifications, such as </a:t>
            </a:r>
            <a:r>
              <a:rPr lang="en-US" sz="2000" dirty="0"/>
              <a:t>power play variations or new fielding restrictions, can influence match dynamics and outcomes</a:t>
            </a:r>
            <a:r>
              <a:rPr lang="en-US" sz="2000" dirty="0" smtClean="0"/>
              <a:t>.</a:t>
            </a:r>
            <a:endParaRPr lang="en-US" sz="2000" dirty="0"/>
          </a:p>
        </p:txBody>
      </p:sp>
    </p:spTree>
    <p:extLst>
      <p:ext uri="{BB962C8B-B14F-4D97-AF65-F5344CB8AC3E}">
        <p14:creationId xmlns:p14="http://schemas.microsoft.com/office/powerpoint/2010/main" val="420055706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6008776" y="3399752"/>
            <a:ext cx="4156363" cy="923330"/>
          </a:xfrm>
          <a:prstGeom prst="rect">
            <a:avLst/>
          </a:prstGeom>
          <a:noFill/>
        </p:spPr>
        <p:txBody>
          <a:bodyPr wrap="square" rtlCol="0">
            <a:spAutoFit/>
          </a:bodyPr>
          <a:lstStyle/>
          <a:p>
            <a:r>
              <a:rPr lang="en-US" sz="5400" dirty="0" smtClean="0"/>
              <a:t>THANK YOU</a:t>
            </a:r>
            <a:endParaRPr lang="en-US" sz="7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957" y="2370446"/>
            <a:ext cx="2981942" cy="2981942"/>
          </a:xfrm>
          <a:prstGeom prst="rect">
            <a:avLst/>
          </a:prstGeom>
        </p:spPr>
      </p:pic>
    </p:spTree>
    <p:extLst>
      <p:ext uri="{BB962C8B-B14F-4D97-AF65-F5344CB8AC3E}">
        <p14:creationId xmlns:p14="http://schemas.microsoft.com/office/powerpoint/2010/main" val="416957407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367" y="194569"/>
            <a:ext cx="10571748" cy="7702272"/>
          </a:xfrm>
          <a:prstGeom prst="rect">
            <a:avLst/>
          </a:prstGeom>
        </p:spPr>
      </p:pic>
    </p:spTree>
    <p:extLst>
      <p:ext uri="{BB962C8B-B14F-4D97-AF65-F5344CB8AC3E}">
        <p14:creationId xmlns:p14="http://schemas.microsoft.com/office/powerpoint/2010/main" val="240955483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4" name="Text 1"/>
          <p:cNvSpPr/>
          <p:nvPr/>
        </p:nvSpPr>
        <p:spPr>
          <a:xfrm>
            <a:off x="250137" y="483954"/>
            <a:ext cx="7281862" cy="694373"/>
          </a:xfrm>
          <a:prstGeom prst="rect">
            <a:avLst/>
          </a:prstGeom>
          <a:noFill/>
          <a:ln/>
        </p:spPr>
        <p:txBody>
          <a:bodyPr wrap="none" rtlCol="0" anchor="t"/>
          <a:lstStyle/>
          <a:p>
            <a:pPr marL="0" indent="0">
              <a:lnSpc>
                <a:spcPts val="5468"/>
              </a:lnSpc>
              <a:buNone/>
            </a:pPr>
            <a:r>
              <a:rPr lang="en-US" sz="4374" dirty="0" smtClean="0">
                <a:solidFill>
                  <a:srgbClr val="FFFFFF"/>
                </a:solidFill>
                <a:latin typeface="Roboto" pitchFamily="34" charset="0"/>
                <a:ea typeface="Roboto" pitchFamily="34" charset="-122"/>
              </a:rPr>
              <a:t>Problem statement</a:t>
            </a:r>
            <a:endParaRPr lang="en-US" sz="4374" dirty="0"/>
          </a:p>
        </p:txBody>
      </p:sp>
      <p:sp>
        <p:nvSpPr>
          <p:cNvPr id="5" name="Text 2"/>
          <p:cNvSpPr/>
          <p:nvPr/>
        </p:nvSpPr>
        <p:spPr>
          <a:xfrm>
            <a:off x="2037993" y="3466505"/>
            <a:ext cx="2777490" cy="347186"/>
          </a:xfrm>
          <a:prstGeom prst="rect">
            <a:avLst/>
          </a:prstGeom>
          <a:noFill/>
          <a:ln/>
        </p:spPr>
        <p:txBody>
          <a:bodyPr wrap="none" rtlCol="0" anchor="t"/>
          <a:lstStyle/>
          <a:p>
            <a:pPr marL="0" indent="0">
              <a:lnSpc>
                <a:spcPts val="2734"/>
              </a:lnSpc>
              <a:buNone/>
            </a:pPr>
            <a:endParaRPr lang="en-US" sz="2187" dirty="0"/>
          </a:p>
        </p:txBody>
      </p:sp>
      <p:sp>
        <p:nvSpPr>
          <p:cNvPr id="6" name="Text 3"/>
          <p:cNvSpPr/>
          <p:nvPr/>
        </p:nvSpPr>
        <p:spPr>
          <a:xfrm>
            <a:off x="2037993" y="4824770"/>
            <a:ext cx="3156347" cy="1777008"/>
          </a:xfrm>
          <a:prstGeom prst="rect">
            <a:avLst/>
          </a:prstGeom>
          <a:noFill/>
          <a:ln/>
        </p:spPr>
        <p:txBody>
          <a:bodyPr wrap="square" rtlCol="0" anchor="t"/>
          <a:lstStyle/>
          <a:p>
            <a:pPr marL="0" indent="0">
              <a:lnSpc>
                <a:spcPts val="2799"/>
              </a:lnSpc>
              <a:buNone/>
            </a:pPr>
            <a:endParaRPr lang="en-US" sz="1750" dirty="0"/>
          </a:p>
        </p:txBody>
      </p:sp>
      <p:sp>
        <p:nvSpPr>
          <p:cNvPr id="7" name="Text 4"/>
          <p:cNvSpPr/>
          <p:nvPr/>
        </p:nvSpPr>
        <p:spPr>
          <a:xfrm>
            <a:off x="5743932" y="3466505"/>
            <a:ext cx="2777490" cy="347186"/>
          </a:xfrm>
          <a:prstGeom prst="rect">
            <a:avLst/>
          </a:prstGeom>
          <a:noFill/>
          <a:ln/>
        </p:spPr>
        <p:txBody>
          <a:bodyPr wrap="none" rtlCol="0" anchor="t"/>
          <a:lstStyle/>
          <a:p>
            <a:pPr marL="0" indent="0">
              <a:lnSpc>
                <a:spcPts val="2734"/>
              </a:lnSpc>
              <a:buNone/>
            </a:pPr>
            <a:endParaRPr lang="en-US" sz="2187" dirty="0"/>
          </a:p>
        </p:txBody>
      </p:sp>
      <p:sp>
        <p:nvSpPr>
          <p:cNvPr id="8" name="Text 5"/>
          <p:cNvSpPr/>
          <p:nvPr/>
        </p:nvSpPr>
        <p:spPr>
          <a:xfrm>
            <a:off x="5743932" y="4035862"/>
            <a:ext cx="3156347" cy="1066205"/>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9449872" y="3466505"/>
            <a:ext cx="3156347"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3092335" y="2028305"/>
            <a:ext cx="3751129" cy="2718360"/>
          </a:xfrm>
          <a:prstGeom prst="rect">
            <a:avLst/>
          </a:prstGeom>
          <a:noFill/>
          <a:ln/>
        </p:spPr>
        <p:txBody>
          <a:bodyPr wrap="square" rtlCol="0" anchor="t"/>
          <a:lstStyle/>
          <a:p>
            <a:pPr marL="0" indent="0">
              <a:lnSpc>
                <a:spcPts val="2799"/>
              </a:lnSpc>
              <a:buNone/>
            </a:pPr>
            <a:r>
              <a:rPr lang="en-US" sz="1750" dirty="0" smtClean="0">
                <a:solidFill>
                  <a:srgbClr val="CFD0D8"/>
                </a:solidFill>
                <a:latin typeface="Roboto" pitchFamily="34" charset="0"/>
                <a:ea typeface="Roboto" pitchFamily="34" charset="-122"/>
                <a:cs typeface="Roboto" pitchFamily="34" charset="-120"/>
              </a:rPr>
              <a:t>.</a:t>
            </a:r>
            <a:endParaRPr lang="en-US" sz="1750" dirty="0"/>
          </a:p>
        </p:txBody>
      </p:sp>
      <p:sp>
        <p:nvSpPr>
          <p:cNvPr id="12" name="TextBox 11"/>
          <p:cNvSpPr txBox="1"/>
          <p:nvPr/>
        </p:nvSpPr>
        <p:spPr>
          <a:xfrm>
            <a:off x="497235" y="2546062"/>
            <a:ext cx="13649739" cy="4401205"/>
          </a:xfrm>
          <a:prstGeom prst="rect">
            <a:avLst/>
          </a:prstGeom>
          <a:noFill/>
        </p:spPr>
        <p:txBody>
          <a:bodyPr wrap="square" rtlCol="0">
            <a:spAutoFit/>
          </a:bodyPr>
          <a:lstStyle/>
          <a:p>
            <a:pPr algn="ctr"/>
            <a:r>
              <a:rPr lang="en-US" sz="2400" dirty="0"/>
              <a:t>"</a:t>
            </a:r>
            <a:r>
              <a:rPr lang="en-US" sz="2800" b="1" dirty="0"/>
              <a:t>Sports Basics" is a sports blog company that entered space recently. </a:t>
            </a:r>
            <a:endParaRPr lang="en-US" sz="2800" b="1" dirty="0" smtClean="0"/>
          </a:p>
          <a:p>
            <a:pPr algn="ctr"/>
            <a:r>
              <a:rPr lang="en-US" sz="2800" b="1" dirty="0" smtClean="0"/>
              <a:t>They </a:t>
            </a:r>
            <a:r>
              <a:rPr lang="en-US" sz="2800" b="1" dirty="0"/>
              <a:t>wanted to get more traffic to their website by releasing a special edition magazine on IPL 2024. </a:t>
            </a:r>
            <a:endParaRPr lang="en-US" sz="2800" b="1" dirty="0" smtClean="0"/>
          </a:p>
          <a:p>
            <a:pPr algn="ctr"/>
            <a:r>
              <a:rPr lang="en-US" sz="2800" b="1" dirty="0" smtClean="0"/>
              <a:t>This </a:t>
            </a:r>
            <a:r>
              <a:rPr lang="en-US" sz="2800" b="1" dirty="0"/>
              <a:t>magazine aims to provide interesting insights and facts for fans, analysts and teams based on the last 3 years' data. </a:t>
            </a:r>
            <a:endParaRPr lang="en-US" sz="2800" b="1" dirty="0" smtClean="0"/>
          </a:p>
          <a:p>
            <a:pPr algn="ctr"/>
            <a:r>
              <a:rPr lang="en-US" sz="2800" b="1" dirty="0" smtClean="0"/>
              <a:t>The </a:t>
            </a:r>
            <a:r>
              <a:rPr lang="en-US" sz="2800" b="1" dirty="0"/>
              <a:t>chief editor Tony Sharma oversees this publication, and he believes in data analytics. </a:t>
            </a:r>
            <a:endParaRPr lang="en-US" sz="2800" b="1" dirty="0" smtClean="0"/>
          </a:p>
          <a:p>
            <a:pPr algn="ctr"/>
            <a:r>
              <a:rPr lang="en-US" sz="2800" b="1" dirty="0" smtClean="0"/>
              <a:t>He </a:t>
            </a:r>
            <a:r>
              <a:rPr lang="en-US" sz="2800" b="1" dirty="0"/>
              <a:t>reached out to Peter Pandey, a journalist in his team who is a data savvy cricket enthusiast</a:t>
            </a:r>
            <a:r>
              <a:rPr lang="en-US" sz="2800" b="1" dirty="0" smtClean="0"/>
              <a:t>.</a:t>
            </a:r>
          </a:p>
          <a:p>
            <a:pPr algn="ctr"/>
            <a:r>
              <a:rPr lang="en-US" sz="2800" b="1" dirty="0" smtClean="0"/>
              <a:t> </a:t>
            </a:r>
            <a:endParaRPr lang="en-US" sz="28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7530" y="555945"/>
            <a:ext cx="945856" cy="622382"/>
          </a:xfrm>
          <a:prstGeom prst="rect">
            <a:avLst/>
          </a:prstGeom>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119" t="21225" r="26105" b="14341"/>
          <a:stretch/>
        </p:blipFill>
        <p:spPr>
          <a:xfrm>
            <a:off x="675861" y="1229978"/>
            <a:ext cx="11945642" cy="6765234"/>
          </a:xfrm>
          <a:prstGeom prst="rect">
            <a:avLst/>
          </a:prstGeom>
        </p:spPr>
      </p:pic>
      <p:sp>
        <p:nvSpPr>
          <p:cNvPr id="3" name="TextBox 2"/>
          <p:cNvSpPr txBox="1"/>
          <p:nvPr/>
        </p:nvSpPr>
        <p:spPr>
          <a:xfrm>
            <a:off x="834887" y="397565"/>
            <a:ext cx="2361544" cy="584775"/>
          </a:xfrm>
          <a:prstGeom prst="rect">
            <a:avLst/>
          </a:prstGeom>
          <a:noFill/>
        </p:spPr>
        <p:txBody>
          <a:bodyPr wrap="none" rtlCol="0">
            <a:spAutoFit/>
          </a:bodyPr>
          <a:lstStyle/>
          <a:p>
            <a:r>
              <a:rPr lang="en-US" sz="3200" b="1" dirty="0" smtClean="0"/>
              <a:t>dashboard</a:t>
            </a:r>
            <a:endParaRPr lang="en-US" sz="32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8150" y="689952"/>
            <a:ext cx="820698" cy="540026"/>
          </a:xfrm>
          <a:prstGeom prst="rect">
            <a:avLst/>
          </a:prstGeom>
        </p:spPr>
      </p:pic>
    </p:spTree>
    <p:extLst>
      <p:ext uri="{BB962C8B-B14F-4D97-AF65-F5344CB8AC3E}">
        <p14:creationId xmlns:p14="http://schemas.microsoft.com/office/powerpoint/2010/main" val="66702021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6168" t="20815" r="17020" b="12246"/>
          <a:stretch/>
        </p:blipFill>
        <p:spPr>
          <a:xfrm>
            <a:off x="314196" y="136477"/>
            <a:ext cx="11705526" cy="767882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5286" y="708991"/>
            <a:ext cx="840837" cy="553278"/>
          </a:xfrm>
          <a:prstGeom prst="rect">
            <a:avLst/>
          </a:prstGeom>
        </p:spPr>
      </p:pic>
    </p:spTree>
    <p:extLst>
      <p:ext uri="{BB962C8B-B14F-4D97-AF65-F5344CB8AC3E}">
        <p14:creationId xmlns:p14="http://schemas.microsoft.com/office/powerpoint/2010/main" val="418655170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982" t="20639" r="18276" b="12347"/>
          <a:stretch/>
        </p:blipFill>
        <p:spPr>
          <a:xfrm>
            <a:off x="185532" y="382532"/>
            <a:ext cx="12525378" cy="701218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9362" y="740464"/>
            <a:ext cx="901257" cy="593035"/>
          </a:xfrm>
          <a:prstGeom prst="rect">
            <a:avLst/>
          </a:prstGeom>
        </p:spPr>
      </p:pic>
    </p:spTree>
    <p:extLst>
      <p:ext uri="{BB962C8B-B14F-4D97-AF65-F5344CB8AC3E}">
        <p14:creationId xmlns:p14="http://schemas.microsoft.com/office/powerpoint/2010/main" val="162055855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102" t="20974" r="23729" b="15286"/>
          <a:stretch/>
        </p:blipFill>
        <p:spPr>
          <a:xfrm>
            <a:off x="0" y="132523"/>
            <a:ext cx="12891636" cy="66790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9517" y="662436"/>
            <a:ext cx="866274" cy="570016"/>
          </a:xfrm>
          <a:prstGeom prst="rect">
            <a:avLst/>
          </a:prstGeom>
        </p:spPr>
      </p:pic>
    </p:spTree>
    <p:extLst>
      <p:ext uri="{BB962C8B-B14F-4D97-AF65-F5344CB8AC3E}">
        <p14:creationId xmlns:p14="http://schemas.microsoft.com/office/powerpoint/2010/main" val="362724592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079" t="20270" r="24255" b="13879"/>
          <a:stretch/>
        </p:blipFill>
        <p:spPr>
          <a:xfrm>
            <a:off x="886266" y="1099931"/>
            <a:ext cx="11693040" cy="6493565"/>
          </a:xfrm>
          <a:prstGeom prst="rect">
            <a:avLst/>
          </a:prstGeom>
        </p:spPr>
      </p:pic>
      <p:sp>
        <p:nvSpPr>
          <p:cNvPr id="3" name="TextBox 2"/>
          <p:cNvSpPr txBox="1"/>
          <p:nvPr/>
        </p:nvSpPr>
        <p:spPr>
          <a:xfrm>
            <a:off x="1285461" y="437322"/>
            <a:ext cx="5447325" cy="461665"/>
          </a:xfrm>
          <a:prstGeom prst="rect">
            <a:avLst/>
          </a:prstGeom>
          <a:noFill/>
        </p:spPr>
        <p:txBody>
          <a:bodyPr wrap="none" rtlCol="0">
            <a:spAutoFit/>
          </a:bodyPr>
          <a:lstStyle/>
          <a:p>
            <a:r>
              <a:rPr lang="en-US" sz="2400" b="1" dirty="0" smtClean="0"/>
              <a:t>Orange cap holder 2024 prediction</a:t>
            </a:r>
            <a:endParaRPr lang="en-US" sz="24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0782" y="668154"/>
            <a:ext cx="848552" cy="558355"/>
          </a:xfrm>
          <a:prstGeom prst="rect">
            <a:avLst/>
          </a:prstGeom>
        </p:spPr>
      </p:pic>
    </p:spTree>
    <p:extLst>
      <p:ext uri="{BB962C8B-B14F-4D97-AF65-F5344CB8AC3E}">
        <p14:creationId xmlns:p14="http://schemas.microsoft.com/office/powerpoint/2010/main" val="292595906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342" t="20974" r="25309" b="13879"/>
          <a:stretch/>
        </p:blipFill>
        <p:spPr>
          <a:xfrm>
            <a:off x="993913" y="944433"/>
            <a:ext cx="11953461" cy="6699722"/>
          </a:xfrm>
          <a:prstGeom prst="rect">
            <a:avLst/>
          </a:prstGeom>
        </p:spPr>
      </p:pic>
      <p:sp>
        <p:nvSpPr>
          <p:cNvPr id="4" name="TextBox 3"/>
          <p:cNvSpPr txBox="1"/>
          <p:nvPr/>
        </p:nvSpPr>
        <p:spPr>
          <a:xfrm>
            <a:off x="887895" y="344556"/>
            <a:ext cx="5245347" cy="461665"/>
          </a:xfrm>
          <a:prstGeom prst="rect">
            <a:avLst/>
          </a:prstGeom>
          <a:noFill/>
        </p:spPr>
        <p:txBody>
          <a:bodyPr wrap="none" rtlCol="0">
            <a:spAutoFit/>
          </a:bodyPr>
          <a:lstStyle/>
          <a:p>
            <a:r>
              <a:rPr lang="en-US" sz="2400" b="1" dirty="0" smtClean="0"/>
              <a:t>Purple Cap holder 2024 Prediction</a:t>
            </a:r>
            <a:endParaRPr lang="en-US" sz="24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9602" y="682695"/>
            <a:ext cx="795544" cy="523475"/>
          </a:xfrm>
          <a:prstGeom prst="rect">
            <a:avLst/>
          </a:prstGeom>
        </p:spPr>
      </p:pic>
    </p:spTree>
    <p:extLst>
      <p:ext uri="{BB962C8B-B14F-4D97-AF65-F5344CB8AC3E}">
        <p14:creationId xmlns:p14="http://schemas.microsoft.com/office/powerpoint/2010/main" val="1441856132"/>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810</TotalTime>
  <Words>447</Words>
  <Application>Microsoft Office PowerPoint</Application>
  <PresentationFormat>Custom</PresentationFormat>
  <Paragraphs>38</Paragraphs>
  <Slides>15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Roboto</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47</cp:revision>
  <dcterms:created xsi:type="dcterms:W3CDTF">2024-04-12T08:34:27Z</dcterms:created>
  <dcterms:modified xsi:type="dcterms:W3CDTF">2024-04-25T13:59:40Z</dcterms:modified>
</cp:coreProperties>
</file>